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7.png" ContentType="image/png"/>
  <Override PartName="/ppt/media/image26.png" ContentType="image/png"/>
  <Override PartName="/ppt/media/image22.png" ContentType="image/png"/>
  <Override PartName="/ppt/media/image20.jpeg" ContentType="image/jpeg"/>
  <Override PartName="/ppt/media/image17.jpeg" ContentType="image/jpeg"/>
  <Override PartName="/ppt/media/image16.jpeg" ContentType="image/jpeg"/>
  <Override PartName="/ppt/media/image14.png" ContentType="image/png"/>
  <Override PartName="/ppt/media/image23.jpeg" ContentType="image/jpeg"/>
  <Override PartName="/ppt/media/image21.jpeg" ContentType="image/jpe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wmf" ContentType="image/x-wmf"/>
  <Override PartName="/ppt/media/image8.png" ContentType="image/png"/>
  <Override PartName="/ppt/media/image6.png" ContentType="image/png"/>
  <Override PartName="/ppt/media/image25.png" ContentType="image/png"/>
  <Override PartName="/ppt/media/image24.jpeg" ContentType="image/jpeg"/>
  <Override PartName="/ppt/media/image19.jpeg" ContentType="image/jpeg"/>
  <Override PartName="/ppt/media/image1.wmf" ContentType="image/x-wmf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</p:sldIdLst>
  <p:sldSz cx="30279975" cy="42806937"/>
  <p:notesSz cx="29260800" cy="413781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48C648A-A1DE-40B8-89E3-C23D04EA716A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922480" y="19651680"/>
            <a:ext cx="23415480" cy="186195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2725128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13800" y="22984200"/>
            <a:ext cx="2725128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547748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5477480" y="2298420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513800" y="2298420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547748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7480" y="23599800"/>
            <a:ext cx="13298400" cy="1061028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13800" y="23599800"/>
            <a:ext cx="13298400" cy="10610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13800" y="10016640"/>
            <a:ext cx="27251280" cy="24827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27251280" cy="24827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13298400" cy="24827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5477480" y="10016640"/>
            <a:ext cx="13298400" cy="24827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13800" y="1707840"/>
            <a:ext cx="27251280" cy="33136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513800" y="2298420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5477480" y="10016640"/>
            <a:ext cx="13298400" cy="24827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13298400" cy="24827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547748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477480" y="2298420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5477480" y="10016640"/>
            <a:ext cx="1329840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513800" y="22984200"/>
            <a:ext cx="27250920" cy="11842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17760" y="1438200"/>
            <a:ext cx="5544720" cy="2742840"/>
          </a:xfrm>
          <a:prstGeom prst="rect">
            <a:avLst/>
          </a:prstGeom>
          <a:ln>
            <a:noFill/>
          </a:ln>
        </p:spPr>
      </p:pic>
      <p:pic>
        <p:nvPicPr>
          <p:cNvPr descr="" id="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" y="1440"/>
            <a:ext cx="30276720" cy="4280508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419120" y="41271840"/>
            <a:ext cx="14458680" cy="1098720"/>
          </a:xfrm>
          <a:prstGeom prst="rect">
            <a:avLst/>
          </a:prstGeom>
          <a:noFill/>
          <a:ln>
            <a:noFill/>
          </a:ln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DejaVu Sans"/>
              </a:rPr>
              <a:t>KIT – University of the State of Baden-Wuerttemberg and</a:t>
            </a:r>
            <a:endParaRPr/>
          </a:p>
          <a:p>
            <a:pPr>
              <a:lnSpc>
                <a:spcPct val="100000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DejaVu Sans"/>
              </a:rPr>
              <a:t>National Research Center of the Helmholtz Association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513800" y="10016640"/>
            <a:ext cx="27251280" cy="248274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png"/><Relationship Id="rId19" Type="http://schemas.openxmlformats.org/officeDocument/2006/relationships/image" Target="../media/image23.jpeg"/><Relationship Id="rId20" Type="http://schemas.openxmlformats.org/officeDocument/2006/relationships/image" Target="../media/image24.jpe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128600" y="6858000"/>
            <a:ext cx="28054080" cy="30082680"/>
          </a:xfrm>
          <a:prstGeom prst="roundRect">
            <a:avLst>
              <a:gd fmla="val 977" name="adj"/>
            </a:avLst>
          </a:prstGeom>
          <a:noFill/>
          <a:ln w="9360">
            <a:solidFill>
              <a:srgbClr val="000000"/>
            </a:solidFill>
            <a:miter/>
          </a:ln>
        </p:spPr>
      </p:sp>
      <p:sp>
        <p:nvSpPr>
          <p:cNvPr id="45" name="CustomShape 2"/>
          <p:cNvSpPr/>
          <p:nvPr/>
        </p:nvSpPr>
        <p:spPr>
          <a:xfrm>
            <a:off x="1136520" y="4307040"/>
            <a:ext cx="20783160" cy="2196720"/>
          </a:xfrm>
          <a:prstGeom prst="rect">
            <a:avLst/>
          </a:prstGeom>
          <a:noFill/>
          <a:ln>
            <a:noFill/>
          </a:ln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3600" u="sng">
                <a:solidFill>
                  <a:srgbClr val="000000"/>
                </a:solidFill>
                <a:latin typeface="Arial"/>
                <a:ea typeface="DejaVu Sans"/>
              </a:rPr>
              <a:t>M. Elstner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, S. Reißer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Institut für Physikalische Chemie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*Ansprechpartner (m.elstner@kit.edu)</a:t>
            </a:r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7264440" y="1490760"/>
            <a:ext cx="14731560" cy="245700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 algn="ctr">
              <a:lnSpc>
                <a:spcPct val="100000"/>
              </a:lnSpc>
            </a:pPr>
            <a:r>
              <a:rPr b="1" lang="en-US" sz="7600">
                <a:solidFill>
                  <a:srgbClr val="000000"/>
                </a:solidFill>
                <a:latin typeface="Arial"/>
                <a:ea typeface="DejaVu Sans"/>
              </a:rPr>
              <a:t>Theoretical Chemical Biology</a:t>
            </a:r>
            <a:endParaRPr/>
          </a:p>
        </p:txBody>
      </p:sp>
      <p:sp>
        <p:nvSpPr>
          <p:cNvPr id="47" name="CustomShape 4"/>
          <p:cNvSpPr/>
          <p:nvPr/>
        </p:nvSpPr>
        <p:spPr>
          <a:xfrm>
            <a:off x="22245480" y="1346040"/>
            <a:ext cx="6613200" cy="5181480"/>
          </a:xfrm>
          <a:prstGeom prst="roundRect">
            <a:avLst>
              <a:gd fmla="val 3600" name="adj"/>
            </a:avLst>
          </a:prstGeom>
          <a:solidFill>
            <a:srgbClr val="ffdccf"/>
          </a:solidFill>
          <a:ln w="19080">
            <a:solidFill>
              <a:srgbClr val="ff0000"/>
            </a:solidFill>
            <a:miter/>
          </a:ln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b="1" lang="en-US" sz="3600">
                <a:solidFill>
                  <a:srgbClr val="ff0000"/>
                </a:solidFill>
                <a:latin typeface="Arial"/>
                <a:ea typeface="ＭＳ Ｐゴシック"/>
              </a:rPr>
              <a:t>Keywords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Molecular Modeling and 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	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   Theoretical Chemistry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Molecular Biophysics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Organic Electronics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Multi-scale simulations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/>
                <a:ea typeface="ＭＳ Ｐゴシック"/>
              </a:rPr>
              <a:t>DFT and big data</a:t>
            </a:r>
            <a:endParaRPr/>
          </a:p>
        </p:txBody>
      </p:sp>
      <p:sp>
        <p:nvSpPr>
          <p:cNvPr id="48" name="CustomShape 5"/>
          <p:cNvSpPr/>
          <p:nvPr/>
        </p:nvSpPr>
        <p:spPr>
          <a:xfrm>
            <a:off x="1144440" y="37696680"/>
            <a:ext cx="9955080" cy="2809440"/>
          </a:xfrm>
          <a:prstGeom prst="roundRect">
            <a:avLst>
              <a:gd fmla="val 3600" name="adj"/>
            </a:avLst>
          </a:prstGeom>
          <a:solidFill>
            <a:srgbClr val="d9ffc0"/>
          </a:solidFill>
          <a:ln w="9360">
            <a:solidFill>
              <a:srgbClr val="009682"/>
            </a:solidFill>
            <a:miter/>
          </a:ln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b="1" lang="en-US" sz="3600">
                <a:solidFill>
                  <a:srgbClr val="009682"/>
                </a:solidFill>
                <a:latin typeface="Arial"/>
                <a:ea typeface="ＭＳ Ｐゴシック"/>
              </a:rPr>
              <a:t>Adressierte gesellschaftliche Bedarfsfelder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009682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009682"/>
                </a:solidFill>
                <a:latin typeface="Arial"/>
                <a:ea typeface="ＭＳ Ｐゴシック"/>
              </a:rPr>
              <a:t>Information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009682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009682"/>
                </a:solidFill>
                <a:latin typeface="Arial"/>
                <a:ea typeface="ＭＳ Ｐゴシック"/>
              </a:rPr>
              <a:t>Energie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009682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009682"/>
                </a:solidFill>
                <a:latin typeface="Arial"/>
                <a:ea typeface="ＭＳ Ｐゴシック"/>
              </a:rPr>
              <a:t>Gesundheit</a:t>
            </a:r>
            <a:endParaRPr/>
          </a:p>
        </p:txBody>
      </p:sp>
      <p:sp>
        <p:nvSpPr>
          <p:cNvPr id="49" name="CustomShape 6"/>
          <p:cNvSpPr/>
          <p:nvPr/>
        </p:nvSpPr>
        <p:spPr>
          <a:xfrm>
            <a:off x="18643680" y="37668240"/>
            <a:ext cx="10542240" cy="2808000"/>
          </a:xfrm>
          <a:prstGeom prst="roundRect">
            <a:avLst>
              <a:gd fmla="val 3600" name="adj"/>
            </a:avLst>
          </a:prstGeom>
          <a:solidFill>
            <a:srgbClr val="f4c1ff"/>
          </a:solidFill>
          <a:ln w="9360">
            <a:solidFill>
              <a:srgbClr val="800080"/>
            </a:solidFill>
            <a:miter/>
          </a:ln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b="1" lang="en-US" sz="3600">
                <a:solidFill>
                  <a:srgbClr val="800080"/>
                </a:solidFill>
                <a:latin typeface="Arial"/>
                <a:ea typeface="ＭＳ Ｐゴシック"/>
              </a:rPr>
              <a:t>Schnittstellen zu anderen Bereichen (optional)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80008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800080"/>
                </a:solidFill>
                <a:latin typeface="Arial"/>
                <a:ea typeface="ＭＳ Ｐゴシック"/>
              </a:rPr>
              <a:t>Bereich A (optional Institut / Thema)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80008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800080"/>
                </a:solidFill>
                <a:latin typeface="Arial"/>
                <a:ea typeface="ＭＳ Ｐゴシック"/>
              </a:rPr>
              <a:t>Bereich B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800080"/>
                </a:solidFill>
                <a:latin typeface="Arial"/>
                <a:ea typeface="ＭＳ Ｐゴシック"/>
              </a:rPr>
              <a:t> </a:t>
            </a:r>
            <a:r>
              <a:rPr lang="en-US" sz="3600">
                <a:solidFill>
                  <a:srgbClr val="800080"/>
                </a:solidFill>
                <a:latin typeface="Arial"/>
                <a:ea typeface="ＭＳ Ｐゴシック"/>
              </a:rPr>
              <a:t>Bereich C</a:t>
            </a:r>
            <a:endParaRPr/>
          </a:p>
        </p:txBody>
      </p:sp>
      <p:sp>
        <p:nvSpPr>
          <p:cNvPr id="50" name="CustomShape 7"/>
          <p:cNvSpPr/>
          <p:nvPr/>
        </p:nvSpPr>
        <p:spPr>
          <a:xfrm>
            <a:off x="11598120" y="37699920"/>
            <a:ext cx="6599160" cy="2809440"/>
          </a:xfrm>
          <a:prstGeom prst="roundRect">
            <a:avLst>
              <a:gd fmla="val 3600" name="adj"/>
            </a:avLst>
          </a:prstGeom>
          <a:solidFill>
            <a:srgbClr val="d5ddee"/>
          </a:solidFill>
          <a:ln w="9360">
            <a:solidFill>
              <a:srgbClr val="3f5a9a"/>
            </a:solidFill>
            <a:miter/>
          </a:ln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b="1" lang="en-US" sz="3600">
                <a:solidFill>
                  <a:srgbClr val="3f5a9a"/>
                </a:solidFill>
                <a:latin typeface="Arial"/>
                <a:ea typeface="DejaVu Sans"/>
              </a:rPr>
              <a:t>Ausrichtung der Forschung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3f5a9a"/>
                </a:solidFill>
                <a:latin typeface="Arial"/>
                <a:ea typeface="DejaVu Sans"/>
              </a:rPr>
              <a:t> </a:t>
            </a:r>
            <a:r>
              <a:rPr lang="en-US" sz="3600">
                <a:solidFill>
                  <a:srgbClr val="3f5a9a"/>
                </a:solidFill>
                <a:latin typeface="Arial"/>
                <a:ea typeface="DejaVu Sans"/>
              </a:rPr>
              <a:t>primär Grundlagen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3f5a9a"/>
                </a:solidFill>
                <a:latin typeface="Arial"/>
                <a:ea typeface="DejaVu Sans"/>
              </a:rPr>
              <a:t> </a:t>
            </a:r>
            <a:r>
              <a:rPr lang="en-US" sz="3600">
                <a:solidFill>
                  <a:srgbClr val="3f5a9a"/>
                </a:solidFill>
                <a:latin typeface="Arial"/>
                <a:ea typeface="DejaVu Sans"/>
              </a:rPr>
              <a:t>primär Anwendung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3f5a9a"/>
                </a:solidFill>
                <a:latin typeface="Arial"/>
                <a:ea typeface="DejaVu Sans"/>
              </a:rPr>
              <a:t> </a:t>
            </a:r>
            <a:r>
              <a:rPr lang="en-US" sz="3600">
                <a:solidFill>
                  <a:srgbClr val="3f5a9a"/>
                </a:solidFill>
                <a:latin typeface="Arial"/>
                <a:ea typeface="DejaVu Sans"/>
              </a:rPr>
              <a:t>beides gleichwertig</a:t>
            </a:r>
            <a:endParaRPr/>
          </a:p>
        </p:txBody>
      </p:sp>
      <p:sp>
        <p:nvSpPr>
          <p:cNvPr id="51" name="CustomShape 8"/>
          <p:cNvSpPr/>
          <p:nvPr/>
        </p:nvSpPr>
        <p:spPr>
          <a:xfrm>
            <a:off x="16872120" y="38687400"/>
            <a:ext cx="431280" cy="431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endParaRPr/>
          </a:p>
        </p:txBody>
      </p:sp>
      <p:sp>
        <p:nvSpPr>
          <p:cNvPr id="52" name="CustomShape 9"/>
          <p:cNvSpPr/>
          <p:nvPr/>
        </p:nvSpPr>
        <p:spPr>
          <a:xfrm>
            <a:off x="16872120" y="39254040"/>
            <a:ext cx="431280" cy="43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53" name="CustomShape 10"/>
          <p:cNvSpPr/>
          <p:nvPr/>
        </p:nvSpPr>
        <p:spPr>
          <a:xfrm>
            <a:off x="16872120" y="39820680"/>
            <a:ext cx="431280" cy="43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54" name="CustomShape 11"/>
          <p:cNvSpPr/>
          <p:nvPr/>
        </p:nvSpPr>
        <p:spPr>
          <a:xfrm>
            <a:off x="2193840" y="7738920"/>
            <a:ext cx="12344040" cy="5379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20000"/>
              </a:lnSpc>
            </a:pPr>
            <a:r>
              <a:rPr b="1" lang="en-US" sz="4000">
                <a:solidFill>
                  <a:srgbClr val="000000"/>
                </a:solidFill>
                <a:latin typeface="Arial"/>
                <a:ea typeface="DejaVu Sans"/>
              </a:rPr>
              <a:t>Membrane-active peptides</a:t>
            </a:r>
            <a:endParaRPr/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-  close collaboration NMR experimentalists from </a:t>
            </a:r>
            <a:endParaRPr/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AK Ulrich</a:t>
            </a:r>
            <a:endParaRPr/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-  space- and time-resolved insight into processes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which are experimentally not accessible</a:t>
            </a:r>
            <a:endParaRPr/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-  classical molecular dynamics and free energy methods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5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92360" y="18108720"/>
            <a:ext cx="2879280" cy="1726560"/>
          </a:xfrm>
          <a:prstGeom prst="rect">
            <a:avLst/>
          </a:prstGeom>
          <a:ln>
            <a:noFill/>
          </a:ln>
        </p:spPr>
      </p:pic>
      <p:pic>
        <p:nvPicPr>
          <p:cNvPr descr="" id="5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052000" y="18108720"/>
            <a:ext cx="2879640" cy="1726560"/>
          </a:xfrm>
          <a:prstGeom prst="rect">
            <a:avLst/>
          </a:prstGeom>
          <a:ln>
            <a:noFill/>
          </a:ln>
        </p:spPr>
      </p:pic>
      <p:pic>
        <p:nvPicPr>
          <p:cNvPr descr="" id="5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875640" y="13031640"/>
            <a:ext cx="2879280" cy="2879640"/>
          </a:xfrm>
          <a:prstGeom prst="rect">
            <a:avLst/>
          </a:prstGeom>
          <a:ln>
            <a:noFill/>
          </a:ln>
        </p:spPr>
      </p:pic>
      <p:pic>
        <p:nvPicPr>
          <p:cNvPr descr="" id="5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736720" y="13031640"/>
            <a:ext cx="2879640" cy="2879640"/>
          </a:xfrm>
          <a:prstGeom prst="rect">
            <a:avLst/>
          </a:prstGeom>
          <a:ln>
            <a:noFill/>
          </a:ln>
        </p:spPr>
      </p:pic>
      <p:pic>
        <p:nvPicPr>
          <p:cNvPr descr="" id="59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946920" y="18108720"/>
            <a:ext cx="2879280" cy="1726560"/>
          </a:xfrm>
          <a:prstGeom prst="rect">
            <a:avLst/>
          </a:prstGeom>
          <a:ln>
            <a:noFill/>
          </a:ln>
        </p:spPr>
      </p:pic>
      <p:sp>
        <p:nvSpPr>
          <p:cNvPr id="60" name="CustomShape 12"/>
          <p:cNvSpPr/>
          <p:nvPr/>
        </p:nvSpPr>
        <p:spPr>
          <a:xfrm>
            <a:off x="6875640" y="16135200"/>
            <a:ext cx="2879280" cy="820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Prediction of membrane-inserted orientation </a:t>
            </a:r>
            <a:r>
              <a:rPr i="1" lang="en-US" sz="1600">
                <a:solidFill>
                  <a:srgbClr val="000000"/>
                </a:solidFill>
                <a:latin typeface="Arial"/>
                <a:ea typeface="DejaVu Sans"/>
              </a:rPr>
              <a:t>via </a:t>
            </a: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hydrophobic moment vector</a:t>
            </a:r>
            <a:endParaRPr/>
          </a:p>
        </p:txBody>
      </p:sp>
      <p:sp>
        <p:nvSpPr>
          <p:cNvPr id="61" name="CustomShape 13"/>
          <p:cNvSpPr/>
          <p:nvPr/>
        </p:nvSpPr>
        <p:spPr>
          <a:xfrm>
            <a:off x="2592360" y="19850040"/>
            <a:ext cx="2879280" cy="1550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Structure-function relation of peptidomimetics with integrated photoswitch, with antimicrobial activity that can be switched on/off by light </a:t>
            </a:r>
            <a:endParaRPr/>
          </a:p>
        </p:txBody>
      </p:sp>
      <p:sp>
        <p:nvSpPr>
          <p:cNvPr id="62" name="CustomShape 14"/>
          <p:cNvSpPr/>
          <p:nvPr/>
        </p:nvSpPr>
        <p:spPr>
          <a:xfrm>
            <a:off x="11052000" y="19850040"/>
            <a:ext cx="2879640" cy="1064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Parametrization of novel amino acids for 19F NMR, calculation of structural parameters</a:t>
            </a:r>
            <a:endParaRPr/>
          </a:p>
        </p:txBody>
      </p:sp>
      <p:sp>
        <p:nvSpPr>
          <p:cNvPr id="63" name="CustomShape 15"/>
          <p:cNvSpPr/>
          <p:nvPr/>
        </p:nvSpPr>
        <p:spPr>
          <a:xfrm>
            <a:off x="2736720" y="16135200"/>
            <a:ext cx="2879640" cy="820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All-atom molecular dynamics simulations of membrane-active peptides</a:t>
            </a:r>
            <a:endParaRPr/>
          </a:p>
        </p:txBody>
      </p:sp>
      <p:sp>
        <p:nvSpPr>
          <p:cNvPr id="64" name="CustomShape 16"/>
          <p:cNvSpPr/>
          <p:nvPr/>
        </p:nvSpPr>
        <p:spPr>
          <a:xfrm>
            <a:off x="6946920" y="19850040"/>
            <a:ext cx="2879280" cy="863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Determination of secondary structure of the peptaibol HK VI, free energy calculations</a:t>
            </a:r>
            <a:endParaRPr/>
          </a:p>
        </p:txBody>
      </p:sp>
      <p:pic>
        <p:nvPicPr>
          <p:cNvPr descr="" id="65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1052000" y="13031640"/>
            <a:ext cx="2879640" cy="2879640"/>
          </a:xfrm>
          <a:prstGeom prst="rect">
            <a:avLst/>
          </a:prstGeom>
          <a:ln>
            <a:noFill/>
          </a:ln>
        </p:spPr>
      </p:pic>
      <p:sp>
        <p:nvSpPr>
          <p:cNvPr id="66" name="CustomShape 17"/>
          <p:cNvSpPr/>
          <p:nvPr/>
        </p:nvSpPr>
        <p:spPr>
          <a:xfrm>
            <a:off x="11052000" y="16135200"/>
            <a:ext cx="2879640" cy="1063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DejaVu Sans"/>
              </a:rPr>
              <a:t>The host defense peptide TisB, which decreases the proton gradient across the bacterial membrane</a:t>
            </a:r>
            <a:endParaRPr/>
          </a:p>
        </p:txBody>
      </p:sp>
      <p:sp>
        <p:nvSpPr>
          <p:cNvPr id="67" name="CustomShape 18"/>
          <p:cNvSpPr/>
          <p:nvPr/>
        </p:nvSpPr>
        <p:spPr>
          <a:xfrm>
            <a:off x="15452640" y="7683480"/>
            <a:ext cx="13166280" cy="14079240"/>
          </a:xfrm>
          <a:prstGeom prst="roundRect">
            <a:avLst>
              <a:gd fmla="val 1582" name="adj"/>
            </a:avLst>
          </a:prstGeom>
          <a:noFill/>
          <a:ln w="9000">
            <a:solidFill>
              <a:srgbClr val="000000"/>
            </a:solidFill>
            <a:round/>
          </a:ln>
        </p:spPr>
      </p:sp>
      <p:pic>
        <p:nvPicPr>
          <p:cNvPr descr="" id="68" name=""/>
          <p:cNvPicPr/>
          <p:nvPr/>
        </p:nvPicPr>
        <p:blipFill>
          <a:blip r:embed="rId7"/>
          <a:stretch>
            <a:fillRect/>
          </a:stretch>
        </p:blipFill>
        <p:spPr>
          <a:xfrm rot="5400000">
            <a:off x="17170920" y="17565480"/>
            <a:ext cx="3153960" cy="3933360"/>
          </a:xfrm>
          <a:prstGeom prst="rect">
            <a:avLst/>
          </a:prstGeom>
          <a:ln>
            <a:noFill/>
          </a:ln>
        </p:spPr>
      </p:pic>
      <p:sp>
        <p:nvSpPr>
          <p:cNvPr id="69" name="CustomShape 19"/>
          <p:cNvSpPr/>
          <p:nvPr/>
        </p:nvSpPr>
        <p:spPr>
          <a:xfrm>
            <a:off x="15909840" y="7764480"/>
            <a:ext cx="12436200" cy="5379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20000"/>
              </a:lnSpc>
            </a:pPr>
            <a:r>
              <a:rPr b="1" lang="en-US" sz="4000">
                <a:solidFill>
                  <a:srgbClr val="000000"/>
                </a:solidFill>
                <a:latin typeface="Arial"/>
                <a:ea typeface="DejaVu Sans"/>
              </a:rPr>
              <a:t>Electron transfer</a:t>
            </a:r>
            <a:endParaRPr/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- crucial properties of electrons – delocalization and mobility</a:t>
            </a:r>
            <a:endParaRPr/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DejaVu Sans"/>
              </a:rPr>
              <a:t>- non-adiabatic multi-scale QM/MM simulation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 algn="ctr">
              <a:lnSpc>
                <a:spcPct val="1200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DejaVu Sans"/>
              </a:rPr>
              <a:t>ET in biophysics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 algn="ctr">
              <a:lnSpc>
                <a:spcPct val="1200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DejaVu Sans"/>
              </a:rPr>
              <a:t>ET in materials for organic electronics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70" name="CustomShape 20"/>
          <p:cNvSpPr/>
          <p:nvPr/>
        </p:nvSpPr>
        <p:spPr>
          <a:xfrm>
            <a:off x="1701720" y="7683480"/>
            <a:ext cx="13166280" cy="14079240"/>
          </a:xfrm>
          <a:prstGeom prst="roundRect">
            <a:avLst>
              <a:gd fmla="val 1582" name="adj"/>
            </a:avLst>
          </a:prstGeom>
          <a:noFill/>
          <a:ln w="9000">
            <a:solidFill>
              <a:srgbClr val="000000"/>
            </a:solidFill>
            <a:round/>
          </a:ln>
        </p:spPr>
      </p:sp>
      <p:pic>
        <p:nvPicPr>
          <p:cNvPr descr="" id="71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22860000" y="18273240"/>
            <a:ext cx="4846320" cy="2684160"/>
          </a:xfrm>
          <a:prstGeom prst="rect">
            <a:avLst/>
          </a:prstGeom>
          <a:ln>
            <a:noFill/>
          </a:ln>
        </p:spPr>
      </p:pic>
      <p:sp>
        <p:nvSpPr>
          <p:cNvPr id="72" name="CustomShape 21"/>
          <p:cNvSpPr/>
          <p:nvPr/>
        </p:nvSpPr>
        <p:spPr>
          <a:xfrm>
            <a:off x="23369760" y="20727000"/>
            <a:ext cx="4296960" cy="775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Scattering on phonons leads to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diffusive motion of the charge carrier.</a:t>
            </a:r>
            <a:endParaRPr/>
          </a:p>
        </p:txBody>
      </p:sp>
      <p:sp>
        <p:nvSpPr>
          <p:cNvPr id="73" name="CustomShape 22"/>
          <p:cNvSpPr/>
          <p:nvPr/>
        </p:nvSpPr>
        <p:spPr>
          <a:xfrm>
            <a:off x="17098920" y="20508480"/>
            <a:ext cx="3383640" cy="1064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Charge transport regime in between localized hopping and delocalized band transport.</a:t>
            </a:r>
            <a:endParaRPr/>
          </a:p>
        </p:txBody>
      </p:sp>
      <p:sp>
        <p:nvSpPr>
          <p:cNvPr id="74" name="CustomShape 23"/>
          <p:cNvSpPr/>
          <p:nvPr/>
        </p:nvSpPr>
        <p:spPr>
          <a:xfrm>
            <a:off x="1701720" y="22588560"/>
            <a:ext cx="13166280" cy="14079240"/>
          </a:xfrm>
          <a:prstGeom prst="roundRect">
            <a:avLst>
              <a:gd fmla="val 1582" name="adj"/>
            </a:avLst>
          </a:prstGeom>
          <a:noFill/>
          <a:ln w="9000">
            <a:solidFill>
              <a:srgbClr val="000000"/>
            </a:solidFill>
            <a:round/>
          </a:ln>
        </p:spPr>
      </p:sp>
      <p:pic>
        <p:nvPicPr>
          <p:cNvPr descr="" id="75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16902000" y="13389120"/>
            <a:ext cx="4325760" cy="2341080"/>
          </a:xfrm>
          <a:prstGeom prst="rect">
            <a:avLst/>
          </a:prstGeom>
          <a:ln>
            <a:noFill/>
          </a:ln>
        </p:spPr>
      </p:pic>
      <p:sp>
        <p:nvSpPr>
          <p:cNvPr id="76" name="CustomShape 24"/>
          <p:cNvSpPr/>
          <p:nvPr/>
        </p:nvSpPr>
        <p:spPr>
          <a:xfrm>
            <a:off x="16789320" y="15746400"/>
            <a:ext cx="4846320" cy="1064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  <a:ea typeface="DejaVu Sans"/>
              </a:rPr>
              <a:t>Hole transfer between DNA bases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complex system – strongly polarizable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environment drives the transfer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large spatial as well as temporal scales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    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nanometers and nanoseconds</a:t>
            </a:r>
            <a:endParaRPr/>
          </a:p>
        </p:txBody>
      </p:sp>
      <p:pic>
        <p:nvPicPr>
          <p:cNvPr descr="" id="77" name=""/>
          <p:cNvPicPr/>
          <p:nvPr/>
        </p:nvPicPr>
        <p:blipFill>
          <a:blip r:embed="rId10"/>
          <a:srcRect b="0" l="0" r="13341" t="0"/>
          <a:stretch>
            <a:fillRect/>
          </a:stretch>
        </p:blipFill>
        <p:spPr>
          <a:xfrm>
            <a:off x="16637040" y="10182240"/>
            <a:ext cx="5417640" cy="1490400"/>
          </a:xfrm>
          <a:prstGeom prst="rect">
            <a:avLst/>
          </a:prstGeom>
          <a:ln>
            <a:noFill/>
          </a:ln>
        </p:spPr>
      </p:pic>
      <p:sp>
        <p:nvSpPr>
          <p:cNvPr id="78" name="CustomShape 25"/>
          <p:cNvSpPr/>
          <p:nvPr/>
        </p:nvSpPr>
        <p:spPr>
          <a:xfrm rot="900000">
            <a:off x="19840680" y="10783800"/>
            <a:ext cx="815400" cy="42048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79" name="CustomShape 26"/>
          <p:cNvSpPr/>
          <p:nvPr/>
        </p:nvSpPr>
        <p:spPr>
          <a:xfrm rot="20820000">
            <a:off x="20351160" y="10731240"/>
            <a:ext cx="912240" cy="51876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80" name="CustomShape 27"/>
          <p:cNvSpPr/>
          <p:nvPr/>
        </p:nvSpPr>
        <p:spPr>
          <a:xfrm>
            <a:off x="16700400" y="10582200"/>
            <a:ext cx="1020600" cy="58248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81" name="CustomShape 28"/>
          <p:cNvSpPr/>
          <p:nvPr/>
        </p:nvSpPr>
        <p:spPr>
          <a:xfrm>
            <a:off x="17367120" y="10717200"/>
            <a:ext cx="698400" cy="39636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82" name="CustomShape 29"/>
          <p:cNvSpPr/>
          <p:nvPr/>
        </p:nvSpPr>
        <p:spPr>
          <a:xfrm rot="900000">
            <a:off x="18202320" y="10793520"/>
            <a:ext cx="815400" cy="42012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83" name="CustomShape 30"/>
          <p:cNvSpPr/>
          <p:nvPr/>
        </p:nvSpPr>
        <p:spPr>
          <a:xfrm rot="20820000">
            <a:off x="18713520" y="10740960"/>
            <a:ext cx="912240" cy="52056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84" name="CustomShape 31"/>
          <p:cNvSpPr/>
          <p:nvPr/>
        </p:nvSpPr>
        <p:spPr>
          <a:xfrm rot="20400000">
            <a:off x="17094600" y="10800720"/>
            <a:ext cx="136800" cy="15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85" name="CustomShape 32"/>
          <p:cNvSpPr/>
          <p:nvPr/>
        </p:nvSpPr>
        <p:spPr>
          <a:xfrm rot="20400000">
            <a:off x="16873200" y="10808280"/>
            <a:ext cx="136800" cy="15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86" name="Line 33"/>
          <p:cNvSpPr/>
          <p:nvPr/>
        </p:nvSpPr>
        <p:spPr>
          <a:xfrm flipV="1">
            <a:off x="16945560" y="10877400"/>
            <a:ext cx="219600" cy="792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</p:sp>
      <p:sp>
        <p:nvSpPr>
          <p:cNvPr id="87" name="CustomShape 34"/>
          <p:cNvSpPr/>
          <p:nvPr/>
        </p:nvSpPr>
        <p:spPr>
          <a:xfrm>
            <a:off x="17506800" y="10874520"/>
            <a:ext cx="123480" cy="12348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88" name="CustomShape 35"/>
          <p:cNvSpPr/>
          <p:nvPr/>
        </p:nvSpPr>
        <p:spPr>
          <a:xfrm>
            <a:off x="17718120" y="10856880"/>
            <a:ext cx="123480" cy="12348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89" name="Line 36"/>
          <p:cNvSpPr/>
          <p:nvPr/>
        </p:nvSpPr>
        <p:spPr>
          <a:xfrm flipV="1">
            <a:off x="17570520" y="10919880"/>
            <a:ext cx="193680" cy="1764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</p:sp>
      <p:sp>
        <p:nvSpPr>
          <p:cNvPr id="90" name="CustomShape 37"/>
          <p:cNvSpPr/>
          <p:nvPr/>
        </p:nvSpPr>
        <p:spPr>
          <a:xfrm rot="3000000">
            <a:off x="20174400" y="10981800"/>
            <a:ext cx="149760" cy="14544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91" name="CustomShape 38"/>
          <p:cNvSpPr/>
          <p:nvPr/>
        </p:nvSpPr>
        <p:spPr>
          <a:xfrm rot="3000000">
            <a:off x="19985760" y="10843200"/>
            <a:ext cx="149760" cy="14544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92" name="Line 39"/>
          <p:cNvSpPr/>
          <p:nvPr/>
        </p:nvSpPr>
        <p:spPr>
          <a:xfrm>
            <a:off x="20058840" y="10919880"/>
            <a:ext cx="181440" cy="14040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</p:sp>
      <p:sp>
        <p:nvSpPr>
          <p:cNvPr id="93" name="CustomShape 40"/>
          <p:cNvSpPr/>
          <p:nvPr/>
        </p:nvSpPr>
        <p:spPr>
          <a:xfrm rot="18540000">
            <a:off x="20624400" y="10989360"/>
            <a:ext cx="152280" cy="14364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94" name="CustomShape 41"/>
          <p:cNvSpPr/>
          <p:nvPr/>
        </p:nvSpPr>
        <p:spPr>
          <a:xfrm rot="18540000">
            <a:off x="20840400" y="10864440"/>
            <a:ext cx="152280" cy="14364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95" name="Line 42"/>
          <p:cNvSpPr/>
          <p:nvPr/>
        </p:nvSpPr>
        <p:spPr>
          <a:xfrm flipV="1">
            <a:off x="20703240" y="10928160"/>
            <a:ext cx="212400" cy="12888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</p:sp>
      <p:sp>
        <p:nvSpPr>
          <p:cNvPr id="96" name="CustomShape 43"/>
          <p:cNvSpPr/>
          <p:nvPr/>
        </p:nvSpPr>
        <p:spPr>
          <a:xfrm rot="20400000">
            <a:off x="18590040" y="10900800"/>
            <a:ext cx="136440" cy="15768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97" name="CustomShape 44"/>
          <p:cNvSpPr/>
          <p:nvPr/>
        </p:nvSpPr>
        <p:spPr>
          <a:xfrm rot="20400000">
            <a:off x="18368640" y="10906920"/>
            <a:ext cx="136440" cy="15768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98" name="Line 45"/>
          <p:cNvSpPr/>
          <p:nvPr/>
        </p:nvSpPr>
        <p:spPr>
          <a:xfrm flipV="1">
            <a:off x="18438840" y="10978200"/>
            <a:ext cx="219600" cy="828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</p:sp>
      <p:sp>
        <p:nvSpPr>
          <p:cNvPr id="99" name="CustomShape 46"/>
          <p:cNvSpPr/>
          <p:nvPr/>
        </p:nvSpPr>
        <p:spPr>
          <a:xfrm>
            <a:off x="19000800" y="10974240"/>
            <a:ext cx="123480" cy="12348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100" name="CustomShape 47"/>
          <p:cNvSpPr/>
          <p:nvPr/>
        </p:nvSpPr>
        <p:spPr>
          <a:xfrm>
            <a:off x="19211760" y="10956960"/>
            <a:ext cx="123480" cy="12348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101" name="Line 48"/>
          <p:cNvSpPr/>
          <p:nvPr/>
        </p:nvSpPr>
        <p:spPr>
          <a:xfrm flipV="1">
            <a:off x="19064160" y="11018880"/>
            <a:ext cx="193680" cy="1728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</p:sp>
      <p:sp>
        <p:nvSpPr>
          <p:cNvPr id="102" name="CustomShape 49"/>
          <p:cNvSpPr/>
          <p:nvPr/>
        </p:nvSpPr>
        <p:spPr>
          <a:xfrm flipV="1">
            <a:off x="17729280" y="11262600"/>
            <a:ext cx="877320" cy="87768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103" name="CustomShape 50"/>
          <p:cNvSpPr/>
          <p:nvPr/>
        </p:nvSpPr>
        <p:spPr>
          <a:xfrm flipV="1">
            <a:off x="19291320" y="11254680"/>
            <a:ext cx="877680" cy="87768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104" name="CustomShape 51"/>
          <p:cNvSpPr/>
          <p:nvPr/>
        </p:nvSpPr>
        <p:spPr>
          <a:xfrm flipV="1">
            <a:off x="20875680" y="11254680"/>
            <a:ext cx="877320" cy="87768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</p:sp>
      <p:sp>
        <p:nvSpPr>
          <p:cNvPr id="105" name="CustomShape 52"/>
          <p:cNvSpPr/>
          <p:nvPr/>
        </p:nvSpPr>
        <p:spPr>
          <a:xfrm>
            <a:off x="22472640" y="10063080"/>
            <a:ext cx="5965560" cy="2280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15968"/>
                </a:solidFill>
                <a:latin typeface="Calibri"/>
                <a:ea typeface="DejaVu Sans"/>
              </a:rPr>
              <a:t>Step of quantum-chemical propagation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15968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215968"/>
                </a:solidFill>
                <a:latin typeface="Calibri"/>
                <a:ea typeface="DejaVu Sans"/>
              </a:rPr>
              <a:t>dynamics of the excess electron or hole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15968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215968"/>
                </a:solidFill>
                <a:latin typeface="Calibri"/>
                <a:ea typeface="DejaVu Sans"/>
              </a:rPr>
              <a:t>time-dependent Schrödinger equation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15968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215968"/>
                </a:solidFill>
                <a:latin typeface="Calibri"/>
                <a:ea typeface="DejaVu Sans"/>
              </a:rPr>
              <a:t>Hamiltonian involves the effect of structural dynamics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  <a:ea typeface="DejaVu Sans"/>
              </a:rPr>
              <a:t>Step of classical propagation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dynamics of the entire complex molecular system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classical molecular mechanics + Newton's eqns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the excess charge mapped onto the classical atoms</a:t>
            </a:r>
            <a:endParaRPr/>
          </a:p>
        </p:txBody>
      </p:sp>
      <p:pic>
        <p:nvPicPr>
          <p:cNvPr descr="" id="106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22615560" y="13425480"/>
            <a:ext cx="4628880" cy="2319120"/>
          </a:xfrm>
          <a:prstGeom prst="rect">
            <a:avLst/>
          </a:prstGeom>
          <a:ln>
            <a:noFill/>
          </a:ln>
        </p:spPr>
      </p:pic>
      <p:sp>
        <p:nvSpPr>
          <p:cNvPr id="107" name="CustomShape 53"/>
          <p:cNvSpPr/>
          <p:nvPr/>
        </p:nvSpPr>
        <p:spPr>
          <a:xfrm>
            <a:off x="22860000" y="15746400"/>
            <a:ext cx="4895640" cy="153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  <a:ea typeface="DejaVu Sans"/>
              </a:rPr>
              <a:t>Hole transfer in a protein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DNA photolyase family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polarizable solvent creates a down-hill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path for electron transfer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sequential transfer – overlap of times scales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    – </a:t>
            </a:r>
            <a:r>
              <a:rPr lang="en-US" sz="1600">
                <a:solidFill>
                  <a:srgbClr val="000000"/>
                </a:solidFill>
                <a:latin typeface="Calibri"/>
                <a:ea typeface="DejaVu Sans"/>
              </a:rPr>
              <a:t>coupled multi-scale scheme necessary</a:t>
            </a:r>
            <a:endParaRPr/>
          </a:p>
        </p:txBody>
      </p:sp>
      <p:sp>
        <p:nvSpPr>
          <p:cNvPr id="108" name="CustomShape 54"/>
          <p:cNvSpPr/>
          <p:nvPr/>
        </p:nvSpPr>
        <p:spPr>
          <a:xfrm>
            <a:off x="2194560" y="22768560"/>
            <a:ext cx="12252600" cy="1308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4000">
                <a:latin typeface="Arial"/>
              </a:rPr>
              <a:t>    </a:t>
            </a:r>
            <a:r>
              <a:rPr b="1" lang="en-US" sz="4000">
                <a:latin typeface="Arial"/>
              </a:rPr>
              <a:t>Methodology in Theoretical Chemical Biology    </a:t>
            </a:r>
            <a:endParaRPr/>
          </a:p>
        </p:txBody>
      </p:sp>
      <p:pic>
        <p:nvPicPr>
          <p:cNvPr descr="" id="109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2011680" y="32552640"/>
            <a:ext cx="5851800" cy="3748680"/>
          </a:xfrm>
          <a:prstGeom prst="rect">
            <a:avLst/>
          </a:prstGeom>
          <a:ln>
            <a:noFill/>
          </a:ln>
        </p:spPr>
      </p:pic>
      <p:pic>
        <p:nvPicPr>
          <p:cNvPr descr="" id="110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2194560" y="26334720"/>
            <a:ext cx="4480200" cy="4205880"/>
          </a:xfrm>
          <a:prstGeom prst="rect">
            <a:avLst/>
          </a:prstGeom>
          <a:ln>
            <a:noFill/>
          </a:ln>
        </p:spPr>
      </p:pic>
      <p:sp>
        <p:nvSpPr>
          <p:cNvPr id="111" name="CustomShape 55"/>
          <p:cNvSpPr/>
          <p:nvPr/>
        </p:nvSpPr>
        <p:spPr>
          <a:xfrm>
            <a:off x="2286000" y="23865840"/>
            <a:ext cx="4937400" cy="1308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Classical Mechanics: Force-Fields</a:t>
            </a:r>
            <a:endParaRPr/>
          </a:p>
        </p:txBody>
      </p:sp>
      <p:sp>
        <p:nvSpPr>
          <p:cNvPr id="112" name="CustomShape 56"/>
          <p:cNvSpPr/>
          <p:nvPr/>
        </p:nvSpPr>
        <p:spPr>
          <a:xfrm>
            <a:off x="9193320" y="23562360"/>
            <a:ext cx="4979520" cy="1918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Quantum Mechanics: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Density Functional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Tight Binding (DFTB)</a:t>
            </a:r>
            <a:endParaRPr/>
          </a:p>
        </p:txBody>
      </p:sp>
      <p:pic>
        <p:nvPicPr>
          <p:cNvPr descr="" id="113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8412480" y="25786080"/>
            <a:ext cx="5577480" cy="731160"/>
          </a:xfrm>
          <a:prstGeom prst="rect">
            <a:avLst/>
          </a:prstGeom>
          <a:ln>
            <a:noFill/>
          </a:ln>
        </p:spPr>
      </p:pic>
      <p:pic>
        <p:nvPicPr>
          <p:cNvPr descr="" id="114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8229600" y="28803600"/>
            <a:ext cx="6089760" cy="1828440"/>
          </a:xfrm>
          <a:prstGeom prst="rect">
            <a:avLst/>
          </a:prstGeom>
          <a:ln>
            <a:noFill/>
          </a:ln>
        </p:spPr>
      </p:pic>
      <p:sp>
        <p:nvSpPr>
          <p:cNvPr id="115" name="CustomShape 57"/>
          <p:cNvSpPr/>
          <p:nvPr/>
        </p:nvSpPr>
        <p:spPr>
          <a:xfrm>
            <a:off x="7955280" y="26609040"/>
            <a:ext cx="6753600" cy="4470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lang="en-US" sz="1600">
                <a:latin typeface="Arial"/>
              </a:rPr>
              <a:t>Approxmation to Density Functional Theory (DFT) in order to compute</a:t>
            </a:r>
            <a:endParaRPr/>
          </a:p>
          <a:p>
            <a:r>
              <a:rPr lang="en-US" sz="1600">
                <a:latin typeface="Arial"/>
              </a:rPr>
              <a:t>more atoms and larger timescales with quantum information.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Taylor Expansion around DFT Energy Functional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Tabulated Hamiltonian and overlap for each element pair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No integral computation at run-time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Arial"/>
              </a:rPr>
              <a:t>Timings: Calculating the energy of an icosahedral cluster composed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Arial"/>
              </a:rPr>
              <a:t>               </a:t>
            </a:r>
            <a:r>
              <a:rPr lang="en-US" sz="1600">
                <a:latin typeface="Arial"/>
              </a:rPr>
              <a:t>of 100 water molecules with different methods.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Arial"/>
              </a:rPr>
              <a:t>=&gt; DFTB3 model is up to three orders of magnitude faster than DFT!</a:t>
            </a:r>
            <a:endParaRPr/>
          </a:p>
        </p:txBody>
      </p:sp>
      <p:sp>
        <p:nvSpPr>
          <p:cNvPr id="116" name="CustomShape 58"/>
          <p:cNvSpPr/>
          <p:nvPr/>
        </p:nvSpPr>
        <p:spPr>
          <a:xfrm>
            <a:off x="1828800" y="25645320"/>
            <a:ext cx="5434560" cy="5443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Atoms are balls with masses and charges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Molecules composed of springs and empirical potentials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Arial"/>
              </a:rPr>
              <a:t>=&gt; Very fast computation but loss of quantum information</a:t>
            </a:r>
            <a:endParaRPr/>
          </a:p>
        </p:txBody>
      </p:sp>
      <p:pic>
        <p:nvPicPr>
          <p:cNvPr descr="" id="117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11155680" y="32415840"/>
            <a:ext cx="2879640" cy="2879640"/>
          </a:xfrm>
          <a:prstGeom prst="rect">
            <a:avLst/>
          </a:prstGeom>
          <a:ln>
            <a:noFill/>
          </a:ln>
        </p:spPr>
      </p:pic>
      <p:sp>
        <p:nvSpPr>
          <p:cNvPr id="118" name="CustomShape 59"/>
          <p:cNvSpPr/>
          <p:nvPr/>
        </p:nvSpPr>
        <p:spPr>
          <a:xfrm>
            <a:off x="4114800" y="31578480"/>
            <a:ext cx="7541280" cy="699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Multiscale: The QM/MM Scheme</a:t>
            </a:r>
            <a:endParaRPr/>
          </a:p>
        </p:txBody>
      </p:sp>
      <p:sp>
        <p:nvSpPr>
          <p:cNvPr id="119" name="CustomShape 60"/>
          <p:cNvSpPr/>
          <p:nvPr/>
        </p:nvSpPr>
        <p:spPr>
          <a:xfrm>
            <a:off x="11027880" y="35387280"/>
            <a:ext cx="3419280" cy="1063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lang="en-US" sz="1600">
                <a:latin typeface="Arial"/>
              </a:rPr>
              <a:t>Using quantum mechanics (QM) for a small but important part of the system while the rest is modeled by molecular mechanics (MM).</a:t>
            </a:r>
            <a:endParaRPr/>
          </a:p>
        </p:txBody>
      </p:sp>
      <p:sp>
        <p:nvSpPr>
          <p:cNvPr id="120" name="CustomShape 61"/>
          <p:cNvSpPr/>
          <p:nvPr/>
        </p:nvSpPr>
        <p:spPr>
          <a:xfrm>
            <a:off x="7905600" y="32552640"/>
            <a:ext cx="2975400" cy="914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lang="en-US" sz="1600">
                <a:latin typeface="Arial"/>
              </a:rPr>
              <a:t>Here could be more text about the timescale picture and general QM/MM.</a:t>
            </a:r>
            <a:endParaRPr/>
          </a:p>
        </p:txBody>
      </p:sp>
      <p:sp>
        <p:nvSpPr>
          <p:cNvPr id="121" name="CustomShape 62"/>
          <p:cNvSpPr/>
          <p:nvPr/>
        </p:nvSpPr>
        <p:spPr>
          <a:xfrm>
            <a:off x="7905600" y="35329320"/>
            <a:ext cx="2601720" cy="1063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lang="en-US" sz="1600">
                <a:latin typeface="Arial"/>
              </a:rPr>
              <a:t>Want to learn more? Visit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http://www.dftb.org/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http://www.dftb-plus.info/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http://www.gromacs.org/</a:t>
            </a:r>
            <a:endParaRPr/>
          </a:p>
        </p:txBody>
      </p:sp>
      <p:sp>
        <p:nvSpPr>
          <p:cNvPr id="122" name="CustomShape 63"/>
          <p:cNvSpPr/>
          <p:nvPr/>
        </p:nvSpPr>
        <p:spPr>
          <a:xfrm>
            <a:off x="15454080" y="22588920"/>
            <a:ext cx="13166280" cy="14079240"/>
          </a:xfrm>
          <a:prstGeom prst="roundRect">
            <a:avLst>
              <a:gd fmla="val 1582" name="adj"/>
            </a:avLst>
          </a:prstGeom>
          <a:noFill/>
          <a:ln w="9000">
            <a:solidFill>
              <a:srgbClr val="000000"/>
            </a:solidFill>
            <a:round/>
          </a:ln>
        </p:spPr>
      </p:sp>
      <p:sp>
        <p:nvSpPr>
          <p:cNvPr id="123" name="CustomShape 64"/>
          <p:cNvSpPr/>
          <p:nvPr/>
        </p:nvSpPr>
        <p:spPr>
          <a:xfrm>
            <a:off x="15727680" y="22768920"/>
            <a:ext cx="12710160" cy="1308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4000">
                <a:latin typeface="Arial"/>
              </a:rPr>
              <a:t>Quantum Chemistry and </a:t>
            </a:r>
            <a:r>
              <a:rPr b="1" lang="en-US" sz="4000">
                <a:latin typeface="Arial"/>
              </a:rPr>
              <a:t>Molecular Mechanics</a:t>
            </a:r>
            <a:endParaRPr/>
          </a:p>
        </p:txBody>
      </p:sp>
      <p:pic>
        <p:nvPicPr>
          <p:cNvPr descr="" id="124" name=""/>
          <p:cNvPicPr/>
          <p:nvPr/>
        </p:nvPicPr>
        <p:blipFill>
          <a:blip r:embed="rId17"/>
          <a:stretch>
            <a:fillRect/>
          </a:stretch>
        </p:blipFill>
        <p:spPr>
          <a:xfrm>
            <a:off x="15636600" y="23829840"/>
            <a:ext cx="5851800" cy="3748680"/>
          </a:xfrm>
          <a:prstGeom prst="rect">
            <a:avLst/>
          </a:prstGeom>
          <a:ln>
            <a:noFill/>
          </a:ln>
        </p:spPr>
      </p:pic>
      <p:sp>
        <p:nvSpPr>
          <p:cNvPr id="125" name="CustomShape 65"/>
          <p:cNvSpPr/>
          <p:nvPr/>
        </p:nvSpPr>
        <p:spPr>
          <a:xfrm>
            <a:off x="16093440" y="28207800"/>
            <a:ext cx="5321880" cy="1918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Quantum Chemistry: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Density Functional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Tight Binding (DFTB)</a:t>
            </a:r>
            <a:endParaRPr/>
          </a:p>
        </p:txBody>
      </p:sp>
      <p:pic>
        <p:nvPicPr>
          <p:cNvPr descr="" id="126" name=""/>
          <p:cNvPicPr/>
          <p:nvPr/>
        </p:nvPicPr>
        <p:blipFill>
          <a:blip r:embed="rId18"/>
          <a:stretch>
            <a:fillRect/>
          </a:stretch>
        </p:blipFill>
        <p:spPr>
          <a:xfrm>
            <a:off x="16080120" y="31497480"/>
            <a:ext cx="5577480" cy="731160"/>
          </a:xfrm>
          <a:prstGeom prst="rect">
            <a:avLst/>
          </a:prstGeom>
          <a:ln>
            <a:noFill/>
          </a:ln>
        </p:spPr>
      </p:pic>
      <p:pic>
        <p:nvPicPr>
          <p:cNvPr descr="" id="127" name=""/>
          <p:cNvPicPr/>
          <p:nvPr/>
        </p:nvPicPr>
        <p:blipFill>
          <a:blip r:embed="rId19"/>
          <a:stretch>
            <a:fillRect/>
          </a:stretch>
        </p:blipFill>
        <p:spPr>
          <a:xfrm>
            <a:off x="15796080" y="33701040"/>
            <a:ext cx="6089760" cy="1828440"/>
          </a:xfrm>
          <a:prstGeom prst="rect">
            <a:avLst/>
          </a:prstGeom>
          <a:ln>
            <a:noFill/>
          </a:ln>
        </p:spPr>
      </p:pic>
      <p:sp>
        <p:nvSpPr>
          <p:cNvPr id="128" name="CustomShape 66"/>
          <p:cNvSpPr/>
          <p:nvPr/>
        </p:nvSpPr>
        <p:spPr>
          <a:xfrm>
            <a:off x="15917760" y="30358080"/>
            <a:ext cx="6753600" cy="5366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lang="en-US" sz="1600">
                <a:latin typeface="Arial"/>
              </a:rPr>
              <a:t>Approximation to the density functional theory (DFT)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to calculate </a:t>
            </a:r>
            <a:r>
              <a:rPr b="1" lang="en-US" sz="1600">
                <a:latin typeface="Arial"/>
              </a:rPr>
              <a:t>larger</a:t>
            </a:r>
            <a:r>
              <a:rPr lang="en-US" sz="1600">
                <a:latin typeface="Arial"/>
              </a:rPr>
              <a:t> molecular systems and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perform </a:t>
            </a:r>
            <a:r>
              <a:rPr b="1" lang="en-US" sz="1600">
                <a:latin typeface="Arial"/>
              </a:rPr>
              <a:t>longer</a:t>
            </a:r>
            <a:r>
              <a:rPr lang="en-US" sz="1600">
                <a:latin typeface="Arial"/>
              </a:rPr>
              <a:t> molecular dynamics simulations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while preserving quantum mechanical description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en-US" sz="1600">
                <a:latin typeface="Arial"/>
              </a:rPr>
              <a:t>Taylor expansion of DFT energy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en-US" sz="1600">
                <a:latin typeface="Arial"/>
              </a:rPr>
              <a:t>Tabulated Hamiltonian and overlap for each element pair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en-US" sz="1600">
                <a:latin typeface="Arial"/>
              </a:rPr>
              <a:t>No integral computation at run-time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Arial"/>
              </a:rPr>
              <a:t>Timing: Calculation of energy of a cluster of 100 water molecules: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DejaVu Sans"/>
                <a:ea typeface="DejaVu Sans"/>
              </a:rPr>
              <a:t>→</a:t>
            </a:r>
            <a:r>
              <a:rPr lang="en-US" sz="1600">
                <a:latin typeface="Arial"/>
              </a:rPr>
              <a:t> </a:t>
            </a:r>
            <a:r>
              <a:rPr lang="en-US" sz="1600">
                <a:latin typeface="Arial"/>
              </a:rPr>
              <a:t>DFTB3 is ca. 1000</a:t>
            </a:r>
            <a:r>
              <a:rPr lang="en-US" sz="1600">
                <a:latin typeface="DejaVu Sans"/>
                <a:ea typeface="DejaVu Sans"/>
              </a:rPr>
              <a:t>× </a:t>
            </a:r>
            <a:r>
              <a:rPr lang="en-US" sz="1600">
                <a:latin typeface="Arial"/>
              </a:rPr>
              <a:t>faster than DFT!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Arial"/>
              </a:rPr>
              <a:t>See www.dftb.org, www.dftb-plus.info</a:t>
            </a:r>
            <a:endParaRPr/>
          </a:p>
        </p:txBody>
      </p:sp>
      <p:pic>
        <p:nvPicPr>
          <p:cNvPr descr="" id="129" name=""/>
          <p:cNvPicPr/>
          <p:nvPr/>
        </p:nvPicPr>
        <p:blipFill>
          <a:blip r:embed="rId20"/>
          <a:stretch>
            <a:fillRect/>
          </a:stretch>
        </p:blipFill>
        <p:spPr>
          <a:xfrm>
            <a:off x="25675200" y="29163240"/>
            <a:ext cx="2879640" cy="2879640"/>
          </a:xfrm>
          <a:prstGeom prst="rect">
            <a:avLst/>
          </a:prstGeom>
          <a:ln>
            <a:noFill/>
          </a:ln>
        </p:spPr>
      </p:pic>
      <p:sp>
        <p:nvSpPr>
          <p:cNvPr id="130" name="CustomShape 67"/>
          <p:cNvSpPr/>
          <p:nvPr/>
        </p:nvSpPr>
        <p:spPr>
          <a:xfrm>
            <a:off x="22007160" y="28432080"/>
            <a:ext cx="6247800" cy="822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Multi-scale: QM/MM</a:t>
            </a:r>
            <a:endParaRPr/>
          </a:p>
        </p:txBody>
      </p:sp>
      <p:sp>
        <p:nvSpPr>
          <p:cNvPr id="131" name="CustomShape 68"/>
          <p:cNvSpPr/>
          <p:nvPr/>
        </p:nvSpPr>
        <p:spPr>
          <a:xfrm>
            <a:off x="22404240" y="29260800"/>
            <a:ext cx="6216120" cy="7132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lang="en-US" sz="1600">
                <a:latin typeface="Arial"/>
              </a:rPr>
              <a:t>Small region of interest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– described with quantum chemistry,</a:t>
            </a:r>
            <a:endParaRPr/>
          </a:p>
          <a:p>
            <a:r>
              <a:rPr lang="en-US" sz="1600">
                <a:latin typeface="Arial"/>
              </a:rPr>
              <a:t>the less-interesting rest</a:t>
            </a:r>
            <a:endParaRPr/>
          </a:p>
          <a:p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treated with molecular mechanics</a:t>
            </a:r>
            <a:endParaRPr/>
          </a:p>
          <a:p>
            <a:endParaRPr/>
          </a:p>
          <a:p>
            <a:r>
              <a:rPr b="1" lang="en-US" sz="1600">
                <a:latin typeface="Arial"/>
              </a:rPr>
              <a:t>DFTB3</a:t>
            </a:r>
            <a:r>
              <a:rPr lang="en-US" sz="1600">
                <a:latin typeface="Arial"/>
              </a:rPr>
              <a:t> – implementation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in </a:t>
            </a:r>
            <a:r>
              <a:rPr b="1" lang="en-US" sz="1600">
                <a:latin typeface="Arial"/>
              </a:rPr>
              <a:t>Gromacs 5</a:t>
            </a:r>
            <a:r>
              <a:rPr lang="en-US" sz="1600">
                <a:latin typeface="Arial"/>
              </a:rPr>
              <a:t> package</a:t>
            </a:r>
            <a:endParaRPr/>
          </a:p>
          <a:p>
            <a:r>
              <a:rPr lang="en-US" sz="1600">
                <a:latin typeface="Arial"/>
              </a:rPr>
              <a:t>–</a:t>
            </a:r>
            <a:r>
              <a:rPr lang="en-US" sz="1600">
                <a:latin typeface="Arial"/>
              </a:rPr>
              <a:t> </a:t>
            </a:r>
            <a:r>
              <a:rPr lang="en-US" sz="1600">
                <a:latin typeface="Arial"/>
              </a:rPr>
              <a:t>tight integration within the program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favorable efficiency</a:t>
            </a:r>
            <a:endParaRPr/>
          </a:p>
          <a:p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full PME-based treatment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of QM/MM electrostatics</a:t>
            </a:r>
            <a:endParaRPr/>
          </a:p>
          <a:p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QM/MM calculations of free energies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(Gromacs internal and Plumed plugin)</a:t>
            </a:r>
            <a:endParaRPr/>
          </a:p>
          <a:p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adaptive QM/MM – for H</a:t>
            </a:r>
            <a:r>
              <a:rPr lang="en-US" sz="1600">
                <a:latin typeface="Arial"/>
              </a:rPr>
              <a:t>2</a:t>
            </a:r>
            <a:r>
              <a:rPr lang="en-US" sz="1600">
                <a:latin typeface="Arial"/>
              </a:rPr>
              <a:t>O moving between QM / MM regions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– discontinuities avoided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efficient parallelization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en-US" sz="1600">
                <a:latin typeface="Arial"/>
              </a:rPr>
              <a:t>Thymine dimer lesion in DNA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Well-tempered metadynamics</a:t>
            </a:r>
            <a:endParaRPr/>
          </a:p>
          <a:p>
            <a:r>
              <a:rPr lang="en-US" sz="1600">
                <a:latin typeface="Arial"/>
              </a:rPr>
              <a:t>– </a:t>
            </a:r>
            <a:r>
              <a:rPr lang="en-US" sz="1600">
                <a:latin typeface="Arial"/>
              </a:rPr>
              <a:t>repair via electron uptake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simulation of alanine dipeptide</a:t>
            </a:r>
            <a:endParaRPr/>
          </a:p>
          <a:p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simulated with QM/MM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– application of advanced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– umbrella sampling simulation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free energy techniques</a:t>
            </a:r>
            <a:endParaRPr/>
          </a:p>
          <a:p>
            <a:endParaRPr/>
          </a:p>
        </p:txBody>
      </p:sp>
      <p:sp>
        <p:nvSpPr>
          <p:cNvPr id="132" name="Freeform 69"/>
          <p:cNvSpPr/>
          <p:nvPr/>
        </p:nvSpPr>
        <p:spPr>
          <a:xfrm>
            <a:off x="14833800" y="25511760"/>
            <a:ext cx="2194920" cy="3292200"/>
          </a:xfrm>
          <a:custGeom>
            <a:avLst/>
            <a:gdLst/>
            <a:ahLst/>
            <a:rect b="b" l="0" r="r" t="0"/>
            <a:pathLst>
              <a:path h="9145" w="6097">
                <a:moveTo>
                  <a:pt x="6096" y="0"/>
                </a:moveTo>
                <a:cubicBezTo>
                  <a:pt x="0" y="3302"/>
                  <a:pt x="4064" y="9144"/>
                  <a:pt x="4064" y="9144"/>
                </a:cubicBezTo>
              </a:path>
            </a:pathLst>
          </a:custGeom>
          <a:ln w="18360">
            <a:solidFill>
              <a:srgbClr val="33ff99"/>
            </a:solidFill>
            <a:round/>
            <a:headEnd len="med" type="oval" w="med"/>
            <a:tailEnd len="med" type="triangle" w="med"/>
          </a:ln>
        </p:spPr>
      </p:sp>
      <p:sp>
        <p:nvSpPr>
          <p:cNvPr id="133" name="Freeform 70"/>
          <p:cNvSpPr/>
          <p:nvPr/>
        </p:nvSpPr>
        <p:spPr>
          <a:xfrm>
            <a:off x="18562320" y="24871680"/>
            <a:ext cx="3749400" cy="1920600"/>
          </a:xfrm>
          <a:custGeom>
            <a:avLst/>
            <a:gdLst/>
            <a:ahLst/>
            <a:rect b="b" l="0" r="r" t="0"/>
            <a:pathLst>
              <a:path h="5335" w="10415">
                <a:moveTo>
                  <a:pt x="0" y="508"/>
                </a:moveTo>
                <a:cubicBezTo>
                  <a:pt x="2794" y="5334"/>
                  <a:pt x="7874" y="3454"/>
                  <a:pt x="10414" y="0"/>
                </a:cubicBezTo>
              </a:path>
            </a:pathLst>
          </a:custGeom>
          <a:ln w="18360">
            <a:solidFill>
              <a:srgbClr val="33ff99"/>
            </a:solidFill>
            <a:round/>
            <a:headEnd len="med" type="oval" w="med"/>
            <a:tailEnd len="med" type="triangle" w="med"/>
          </a:ln>
        </p:spPr>
      </p:sp>
      <p:sp>
        <p:nvSpPr>
          <p:cNvPr id="134" name="CustomShape 71"/>
          <p:cNvSpPr/>
          <p:nvPr/>
        </p:nvSpPr>
        <p:spPr>
          <a:xfrm>
            <a:off x="22280400" y="24505920"/>
            <a:ext cx="5434560" cy="5212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No explicit electrons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Atoms are point particles with masses and charges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1600">
                <a:latin typeface="Arial"/>
              </a:rPr>
              <a:t>Molecules described with harmonic springs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and other simple analytical potentials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latin typeface="DejaVu Sans"/>
                <a:ea typeface="DejaVu Sans"/>
              </a:rPr>
              <a:t>→</a:t>
            </a:r>
            <a:r>
              <a:rPr lang="en-US" sz="1600">
                <a:latin typeface="Arial"/>
              </a:rPr>
              <a:t> </a:t>
            </a:r>
            <a:r>
              <a:rPr lang="en-US" sz="1600">
                <a:latin typeface="Arial"/>
              </a:rPr>
              <a:t>very </a:t>
            </a:r>
            <a:r>
              <a:rPr b="1" lang="en-US" sz="1600">
                <a:latin typeface="Arial"/>
              </a:rPr>
              <a:t>efficient</a:t>
            </a:r>
            <a:r>
              <a:rPr lang="en-US" sz="1600">
                <a:latin typeface="Arial"/>
              </a:rPr>
              <a:t> computation</a:t>
            </a:r>
            <a:r>
              <a:rPr lang="en-US" sz="1600">
                <a:latin typeface="Arial"/>
              </a:rPr>
              <a:t>
</a:t>
            </a:r>
            <a:r>
              <a:rPr lang="en-US" sz="1600">
                <a:latin typeface="Arial"/>
              </a:rPr>
              <a:t>	</a:t>
            </a:r>
            <a:r>
              <a:rPr lang="en-US" sz="1600">
                <a:latin typeface="Arial"/>
              </a:rPr>
              <a:t>at the cost of considerable </a:t>
            </a:r>
            <a:r>
              <a:rPr b="1" lang="en-US" sz="1600">
                <a:latin typeface="Arial"/>
              </a:rPr>
              <a:t>approximation</a:t>
            </a:r>
            <a:endParaRPr/>
          </a:p>
        </p:txBody>
      </p:sp>
      <p:sp>
        <p:nvSpPr>
          <p:cNvPr id="135" name="CustomShape 72"/>
          <p:cNvSpPr/>
          <p:nvPr/>
        </p:nvSpPr>
        <p:spPr>
          <a:xfrm>
            <a:off x="22311360" y="23708160"/>
            <a:ext cx="5872320" cy="1072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Molecular Mechanics</a:t>
            </a:r>
            <a:endParaRPr/>
          </a:p>
        </p:txBody>
      </p:sp>
      <p:pic>
        <p:nvPicPr>
          <p:cNvPr descr="" id="136" name=""/>
          <p:cNvPicPr/>
          <p:nvPr/>
        </p:nvPicPr>
        <p:blipFill>
          <a:blip r:embed="rId21"/>
          <a:stretch>
            <a:fillRect/>
          </a:stretch>
        </p:blipFill>
        <p:spPr>
          <a:xfrm>
            <a:off x="22161240" y="25737120"/>
            <a:ext cx="5822280" cy="1398240"/>
          </a:xfrm>
          <a:prstGeom prst="rect">
            <a:avLst/>
          </a:prstGeom>
          <a:ln>
            <a:noFill/>
          </a:ln>
        </p:spPr>
      </p:pic>
      <p:pic>
        <p:nvPicPr>
          <p:cNvPr descr="" id="137" name=""/>
          <p:cNvPicPr/>
          <p:nvPr/>
        </p:nvPicPr>
        <p:blipFill>
          <a:blip r:embed="rId22"/>
          <a:stretch>
            <a:fillRect/>
          </a:stretch>
        </p:blipFill>
        <p:spPr>
          <a:xfrm>
            <a:off x="22461120" y="33796800"/>
            <a:ext cx="2651760" cy="1141920"/>
          </a:xfrm>
          <a:prstGeom prst="rect">
            <a:avLst/>
          </a:prstGeom>
          <a:ln>
            <a:noFill/>
          </a:ln>
        </p:spPr>
      </p:pic>
      <p:pic>
        <p:nvPicPr>
          <p:cNvPr descr="" id="138" name=""/>
          <p:cNvPicPr/>
          <p:nvPr/>
        </p:nvPicPr>
        <p:blipFill>
          <a:blip r:embed="rId23"/>
          <a:stretch>
            <a:fillRect/>
          </a:stretch>
        </p:blipFill>
        <p:spPr>
          <a:xfrm>
            <a:off x="25785360" y="33583320"/>
            <a:ext cx="2322720" cy="142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